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embeddings/oleObject1.bin" ContentType="application/vnd.openxmlformats-officedocument.oleObject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5.jpeg" ContentType="image/jpeg"/>
  <Override PartName="/ppt/media/image27.png" ContentType="image/png"/>
  <Override PartName="/ppt/media/image26.jpeg" ContentType="image/jpeg"/>
  <Override PartName="/ppt/media/image29.png" ContentType="image/png"/>
  <Override PartName="/ppt/media/image30.png" ContentType="image/png"/>
  <Override PartName="/ppt/media/image3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981CAB-F1A4-4360-B266-2C6E7A47E3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9CEA8C-B2A1-44A0-9D5A-F5F7137827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956BEC-B83B-4A37-BBDA-6F9EFCF1934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22B30F-7EA5-45D1-8504-A71FA177AA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0207CF-8211-4FFF-A30D-027C291CC7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A76CD5-EB19-4E9C-BE92-CF50269187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4DB5E-4D6D-43C7-9D21-C43AAB718B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D01109-CFDB-4A9A-B99F-835B7DB097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600" cy="63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ADC006-66CE-43A7-A36D-79640ED3D8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A5EBA0-8B9A-420C-ACCC-C7B516A46D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89BC49-7128-420E-8317-7DA560DAEF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1BC620-7D7D-4749-8D1E-44DA81969B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Click to edit the title text format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9000"/>
          </a:bodyPr>
          <a:p>
            <a:pPr marL="343080" indent="-34308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cc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ffcc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886F89-5FE7-44A1-A591-CD8F8A874B88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www.illinoiscivilwar.org/civil_flag.gif" TargetMode="External"/><Relationship Id="rId2" Type="http://schemas.openxmlformats.org/officeDocument/2006/relationships/image" Target="../media/image13.png"/><Relationship Id="rId3" Type="http://schemas.openxmlformats.org/officeDocument/2006/relationships/hyperlink" Target="http://store.yahoo.com/1confederate/flag.html" TargetMode="External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hyperlink" Target="http://store.yahoo.com/1confederate/flag.html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://store.yahoo.com/1confederate/flag.html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0" y="1218960"/>
            <a:ext cx="8686800" cy="28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pc="-1" strike="noStrike">
                <a:solidFill>
                  <a:srgbClr val="ffcc00"/>
                </a:solidFill>
                <a:latin typeface="Tahoma"/>
              </a:rPr>
              <a:t>1861</a:t>
            </a:r>
            <a:br>
              <a:rPr sz="6600"/>
            </a:br>
            <a:br>
              <a:rPr sz="6600"/>
            </a:br>
            <a:r>
              <a:rPr b="1" lang="en-US" sz="6600" spc="-1" strike="noStrike">
                <a:solidFill>
                  <a:srgbClr val="ffcc00"/>
                </a:solidFill>
                <a:latin typeface="Tahoma"/>
              </a:rPr>
              <a:t>Civil War Begins</a:t>
            </a:r>
            <a:endParaRPr b="0" lang="en-US" sz="6600" spc="-1" strike="noStrike">
              <a:solidFill>
                <a:srgbClr val="e5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e5ffff"/>
                </a:solidFill>
                <a:latin typeface="Tahoma"/>
              </a:rPr>
              <a:t>Burning of the USS Merrimack</a:t>
            </a: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When it became obvious that the ship could not be made seaworthy the Union officer commanding the shipyard had her scuttled and burned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Later the Confederacy would rebuild the Merrimack and rename her the Virginia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80880" y="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Harper’s Ferry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380880" y="1447920"/>
            <a:ext cx="8382240" cy="502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The Union Arsenal at Harper’s Ferry was a prize the Virginia Secessionists desired.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Turner Ashby commanding 360+ men waited for orders 4 miles from the Arsenal.  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He feared Federal reinforcements were en-route and the time to act was now.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Union Arsenal Commander First Lieutenant Roger Jones, ordered arsenal &amp; its 15,000 muskets destroyed upon word of enemy’s nearness.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 txBox="1"/>
          <p:nvPr/>
        </p:nvSpPr>
        <p:spPr>
          <a:xfrm>
            <a:off x="228600" y="5715000"/>
            <a:ext cx="8686800" cy="137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VA Militia secure town, but arsenal had been leveled.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3" name="Content Placeholder 4" descr="Harpers Ferry 1861.jpg"/>
          <p:cNvPicPr/>
          <p:nvPr/>
        </p:nvPicPr>
        <p:blipFill>
          <a:blip r:embed="rId1"/>
          <a:stretch/>
        </p:blipFill>
        <p:spPr>
          <a:xfrm>
            <a:off x="533520" y="914400"/>
            <a:ext cx="8001000" cy="5057640"/>
          </a:xfrm>
          <a:prstGeom prst="rect">
            <a:avLst/>
          </a:prstGeom>
          <a:ln w="0">
            <a:noFill/>
          </a:ln>
        </p:spPr>
      </p:pic>
      <p:sp>
        <p:nvSpPr>
          <p:cNvPr id="84" name="Title 4"/>
          <p:cNvSpPr/>
          <p:nvPr/>
        </p:nvSpPr>
        <p:spPr>
          <a:xfrm>
            <a:off x="533520" y="-152280"/>
            <a:ext cx="8229600" cy="137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e5ffff"/>
                </a:solidFill>
                <a:latin typeface="Tahoma"/>
              </a:rPr>
              <a:t>Harper’s Ferry Falls to Confederacy</a:t>
            </a:r>
            <a:endParaRPr b="0" lang="en-US" sz="36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04920"/>
            <a:ext cx="86868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June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Four Slave States Stay in the Union</a:t>
            </a:r>
            <a:r>
              <a:rPr b="0" lang="en-US" sz="40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0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228240" y="5105160"/>
            <a:ext cx="8381880" cy="198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343080" indent="-343080" algn="ctr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e5ffff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Political maneuvering &amp; Union military pressure kept Delaware, Kentucky, Maryland &amp; Missouri from seceding.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>
                <a:solidFill>
                  <a:srgbClr val="ffffff"/>
                </a:solidFill>
                <a:latin typeface="Tahoma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7" name="Picture 7" descr=""/>
          <p:cNvPicPr/>
          <p:nvPr/>
        </p:nvPicPr>
        <p:blipFill>
          <a:blip r:embed="rId1"/>
          <a:stretch/>
        </p:blipFill>
        <p:spPr>
          <a:xfrm>
            <a:off x="838080" y="1676520"/>
            <a:ext cx="7907400" cy="320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June 1861 West Virginia Born</a:t>
            </a: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380880" y="1142640"/>
            <a:ext cx="8229600" cy="571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Residents of western counties of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Virginia did not wish to secede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 </a:t>
            </a: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This area was admitted to the Union as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    </a:t>
            </a: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the state of West Virginia in 1863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90" name="Picture 15" descr=""/>
          <p:cNvPicPr/>
          <p:nvPr/>
        </p:nvPicPr>
        <p:blipFill>
          <a:blip r:embed="rId1"/>
          <a:stretch/>
        </p:blipFill>
        <p:spPr>
          <a:xfrm>
            <a:off x="762120" y="2514600"/>
            <a:ext cx="7467480" cy="28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7772400" cy="5181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Civil War </a:t>
            </a: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Eastern Theater </a:t>
            </a:r>
            <a:br>
              <a:rPr sz="4800"/>
            </a:b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1861-63</a:t>
            </a:r>
            <a:endParaRPr b="0" lang="en-US" sz="4800" spc="-1" strike="noStrike">
              <a:solidFill>
                <a:srgbClr val="e5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8305920" cy="1981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pc="-1" strike="noStrike">
                <a:solidFill>
                  <a:srgbClr val="0000ff"/>
                </a:solidFill>
                <a:latin typeface="Arial Unicode MS"/>
              </a:rPr>
              <a:t>          </a:t>
            </a:r>
            <a:r>
              <a:rPr b="1" lang="en-US" sz="4000" spc="-1" strike="noStrike">
                <a:solidFill>
                  <a:srgbClr val="70ffff"/>
                </a:solidFill>
                <a:latin typeface="Arial Unicode MS"/>
              </a:rPr>
              <a:t>Union Goals:</a:t>
            </a:r>
            <a:br>
              <a:rPr sz="4000"/>
            </a:br>
            <a:r>
              <a:rPr b="1" lang="en-US" sz="3500" spc="-1" strike="noStrike">
                <a:solidFill>
                  <a:srgbClr val="70ffff"/>
                </a:solidFill>
                <a:latin typeface="Arial Unicode MS"/>
              </a:rPr>
              <a:t>-</a:t>
            </a:r>
            <a:r>
              <a:rPr b="1" lang="en-US" sz="2800" spc="-1" strike="noStrike">
                <a:solidFill>
                  <a:srgbClr val="70ffff"/>
                </a:solidFill>
                <a:latin typeface="Tahoma"/>
              </a:rPr>
              <a:t>Capture the Confederate Capital </a:t>
            </a:r>
            <a:br>
              <a:rPr sz="2800"/>
            </a:br>
            <a:r>
              <a:rPr b="1" lang="en-US" sz="2800" spc="-1" strike="noStrike">
                <a:solidFill>
                  <a:srgbClr val="70ffff"/>
                </a:solidFill>
                <a:latin typeface="Tahoma"/>
              </a:rPr>
              <a:t>  of Richmond, Virginia.</a:t>
            </a:r>
            <a:br>
              <a:rPr sz="2800"/>
            </a:br>
            <a:r>
              <a:rPr b="1" lang="en-US" sz="2800" spc="-1" strike="noStrike">
                <a:solidFill>
                  <a:srgbClr val="70ffff"/>
                </a:solidFill>
                <a:latin typeface="Tahoma"/>
              </a:rPr>
              <a:t>-Blockade the South to stop trade</a:t>
            </a:r>
            <a:endParaRPr b="0" lang="en-US" sz="28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04920" y="2895480"/>
            <a:ext cx="8229600" cy="335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 algn="ctr">
              <a:lnSpc>
                <a:spcPct val="9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dddddd"/>
                </a:solidFill>
                <a:latin typeface="Arial Unicode MS"/>
              </a:rPr>
              <a:t>Southern Goals:</a:t>
            </a:r>
            <a:endParaRPr b="0" lang="en-US" sz="36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dddddd"/>
                </a:solidFill>
                <a:latin typeface="Arial Unicode MS"/>
              </a:rPr>
              <a:t>      </a:t>
            </a:r>
            <a:r>
              <a:rPr b="1" lang="en-US" sz="2800" spc="-1" strike="noStrike">
                <a:solidFill>
                  <a:srgbClr val="dddddd"/>
                </a:solidFill>
                <a:latin typeface="Arial Unicode MS"/>
              </a:rPr>
              <a:t>-</a:t>
            </a: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Protect Richmond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      </a:t>
            </a: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-Wear out the North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      </a:t>
            </a: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-Take the battle to the North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      </a:t>
            </a:r>
            <a:r>
              <a:rPr b="1" lang="en-US" sz="2800" spc="-1" strike="noStrike">
                <a:solidFill>
                  <a:srgbClr val="dddddd"/>
                </a:solidFill>
                <a:latin typeface="Tahoma"/>
              </a:rPr>
              <a:t>-Get help from Europe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94" name="Picture 5" descr="http://www.illinoiscivilwar.org/civil_flag.gif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162920" y="762120"/>
            <a:ext cx="1295280" cy="7714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4" descr="Rebel Fla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6781680" y="3733920"/>
            <a:ext cx="1024200" cy="73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July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First Battle of Bull Run</a:t>
            </a:r>
            <a:br>
              <a:rPr sz="4000"/>
            </a:b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28600" y="1828800"/>
            <a:ext cx="8686800" cy="464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Public demanded an attack on the South.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General Irvin McDowell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advanced on Confederates with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in-adequately trained troops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McDowell initially successful,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until Confederate reinforcements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arrive, resulting in a Southern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victory.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6553080" y="2438280"/>
            <a:ext cx="2368800" cy="396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304920"/>
            <a:ext cx="86868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ccffff"/>
                </a:solidFill>
                <a:latin typeface="Arial Unicode MS"/>
                <a:ea typeface="Arial"/>
              </a:rPr>
              <a:t>       </a:t>
            </a:r>
            <a:r>
              <a:rPr b="1" lang="en-US" sz="3600" spc="-1" strike="noStrike">
                <a:solidFill>
                  <a:srgbClr val="ccffff"/>
                </a:solidFill>
                <a:latin typeface="Tahoma"/>
                <a:ea typeface="Arial"/>
              </a:rPr>
              <a:t>Bull Run Southern Generals</a:t>
            </a:r>
            <a:r>
              <a:rPr b="1" lang="en-US" sz="4000" spc="-1" strike="noStrike">
                <a:solidFill>
                  <a:srgbClr val="ccffff"/>
                </a:solidFill>
                <a:latin typeface="Tahoma"/>
                <a:ea typeface="Arial"/>
              </a:rPr>
              <a:t> </a:t>
            </a:r>
            <a:br>
              <a:rPr sz="4000"/>
            </a:br>
            <a:r>
              <a:rPr b="1" lang="en-US" sz="4000" spc="-1" strike="noStrike">
                <a:solidFill>
                  <a:srgbClr val="ccffff"/>
                </a:solidFill>
                <a:latin typeface="Tahoma"/>
                <a:ea typeface="Arial"/>
              </a:rPr>
              <a:t> </a:t>
            </a:r>
            <a:r>
              <a:rPr b="1" lang="en-US" sz="2800" spc="-1" strike="noStrike">
                <a:solidFill>
                  <a:srgbClr val="ccffff"/>
                </a:solidFill>
                <a:latin typeface="Tahoma"/>
                <a:ea typeface="Arial"/>
              </a:rPr>
              <a:t>Joe Johnston                  Pierre GT Beauregard</a:t>
            </a:r>
            <a:endParaRPr b="0" lang="en-US" sz="28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5334120"/>
            <a:ext cx="8229600" cy="1218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ccffff"/>
                </a:solidFill>
                <a:latin typeface="Tahoma"/>
              </a:rPr>
              <a:t>“</a:t>
            </a:r>
            <a:r>
              <a:rPr b="1" lang="en-US" sz="2800" spc="-1" strike="noStrike">
                <a:solidFill>
                  <a:srgbClr val="ccffff"/>
                </a:solidFill>
                <a:latin typeface="Tahoma"/>
              </a:rPr>
              <a:t>Stonewall” Jackson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ccffff"/>
                </a:solidFill>
                <a:latin typeface="Tahoma"/>
              </a:rPr>
              <a:t>Stops Union advance earning his nickname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01" name="Picture 3" descr="Joseph E. Johnston"/>
          <p:cNvPicPr/>
          <p:nvPr/>
        </p:nvPicPr>
        <p:blipFill>
          <a:blip r:embed="rId1"/>
          <a:stretch/>
        </p:blipFill>
        <p:spPr>
          <a:xfrm>
            <a:off x="609480" y="1828800"/>
            <a:ext cx="2086200" cy="32004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3352680" y="1752480"/>
            <a:ext cx="2097360" cy="33530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3" descr=""/>
          <p:cNvPicPr/>
          <p:nvPr/>
        </p:nvPicPr>
        <p:blipFill>
          <a:blip r:embed="rId3"/>
          <a:stretch/>
        </p:blipFill>
        <p:spPr>
          <a:xfrm>
            <a:off x="6248520" y="1828800"/>
            <a:ext cx="1823760" cy="32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ct 2"/>
          <p:cNvGraphicFramePr/>
          <p:nvPr/>
        </p:nvGraphicFramePr>
        <p:xfrm>
          <a:off x="0" y="0"/>
          <a:ext cx="9144000" cy="7066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5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706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3520" y="-15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838080" indent="-838080" algn="ctr">
              <a:buClr>
                <a:srgbClr val="336699"/>
              </a:buClr>
              <a:buFont typeface="Tahoma"/>
              <a:buAutoNum type="arabicPlain" startAt="1861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336699"/>
                </a:solidFill>
                <a:latin typeface="Tahoma"/>
              </a:rPr>
              <a:t> </a:t>
            </a:r>
            <a:r>
              <a:rPr b="1" lang="en-US" sz="4000" spc="-1" strike="noStrike">
                <a:solidFill>
                  <a:srgbClr val="336699"/>
                </a:solidFill>
                <a:latin typeface="Tahoma"/>
              </a:rPr>
              <a:t>East</a:t>
            </a:r>
            <a:endParaRPr b="0" lang="en-US" sz="40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07" name="Text Box 6"/>
          <p:cNvSpPr/>
          <p:nvPr/>
        </p:nvSpPr>
        <p:spPr>
          <a:xfrm>
            <a:off x="5867280" y="2438280"/>
            <a:ext cx="30481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3300"/>
                </a:solidFill>
                <a:latin typeface="Calibri"/>
              </a:rPr>
              <a:t>*Washington, DC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8" name="Text Box 9"/>
          <p:cNvSpPr/>
          <p:nvPr/>
        </p:nvSpPr>
        <p:spPr>
          <a:xfrm>
            <a:off x="3048120" y="2590920"/>
            <a:ext cx="20574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0000"/>
                </a:solidFill>
                <a:latin typeface="Calibri"/>
              </a:rPr>
              <a:t>1</a:t>
            </a:r>
            <a:r>
              <a:rPr b="1" lang="en-US" sz="2000" spc="-1" strike="noStrike" baseline="30000">
                <a:solidFill>
                  <a:srgbClr val="ff0000"/>
                </a:solidFill>
                <a:latin typeface="Calibri"/>
              </a:rPr>
              <a:t>st</a:t>
            </a:r>
            <a:r>
              <a:rPr b="1" lang="en-US" sz="2000" spc="-1" strike="noStrike">
                <a:solidFill>
                  <a:srgbClr val="ff0000"/>
                </a:solidFill>
                <a:latin typeface="Calibri"/>
              </a:rPr>
              <a:t> Battle Bull Run </a:t>
            </a:r>
            <a:endParaRPr b="0" lang="en-US" sz="2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9" name="Text Box 11"/>
          <p:cNvSpPr/>
          <p:nvPr/>
        </p:nvSpPr>
        <p:spPr>
          <a:xfrm>
            <a:off x="5029200" y="4648320"/>
            <a:ext cx="14479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 Box 12"/>
          <p:cNvSpPr/>
          <p:nvPr/>
        </p:nvSpPr>
        <p:spPr>
          <a:xfrm>
            <a:off x="5181480" y="5181480"/>
            <a:ext cx="32767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3300"/>
                </a:solidFill>
                <a:latin typeface="Calibri"/>
              </a:rPr>
              <a:t>* Richmond, VA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1" name="Picture 13" descr="Rebel Fla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181480" y="2666880"/>
            <a:ext cx="381240" cy="252360"/>
          </a:xfrm>
          <a:prstGeom prst="rect">
            <a:avLst/>
          </a:prstGeom>
          <a:ln w="0">
            <a:noFill/>
          </a:ln>
        </p:spPr>
      </p:pic>
      <p:sp>
        <p:nvSpPr>
          <p:cNvPr id="112" name="Text Box 23"/>
          <p:cNvSpPr/>
          <p:nvPr/>
        </p:nvSpPr>
        <p:spPr>
          <a:xfrm>
            <a:off x="6477120" y="6338880"/>
            <a:ext cx="18396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13" name="Straight Arrow Connector 14"/>
          <p:cNvCxnSpPr/>
          <p:nvPr/>
        </p:nvCxnSpPr>
        <p:spPr>
          <a:xfrm>
            <a:off x="5028120" y="1828800"/>
            <a:ext cx="153000" cy="83880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len="med" type="arrow" w="med"/>
          </a:ln>
        </p:spPr>
      </p:cxnSp>
      <p:pic>
        <p:nvPicPr>
          <p:cNvPr id="114" name="Picture 13" descr="Rebel Flag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4495680" y="1752480"/>
            <a:ext cx="381240" cy="252360"/>
          </a:xfrm>
          <a:prstGeom prst="rect">
            <a:avLst/>
          </a:prstGeom>
          <a:ln w="0">
            <a:noFill/>
          </a:ln>
        </p:spPr>
      </p:pic>
      <p:pic>
        <p:nvPicPr>
          <p:cNvPr id="115" name="Straight Arrow Connector 24" descr=""/>
          <p:cNvPicPr/>
          <p:nvPr/>
        </p:nvPicPr>
        <p:blipFill>
          <a:blip r:embed="rId7"/>
          <a:stretch/>
        </p:blipFill>
        <p:spPr>
          <a:xfrm>
            <a:off x="5479920" y="2505240"/>
            <a:ext cx="476280" cy="250560"/>
          </a:xfrm>
          <a:prstGeom prst="rect">
            <a:avLst/>
          </a:prstGeom>
          <a:ln w="0">
            <a:noFill/>
          </a:ln>
        </p:spPr>
      </p:pic>
      <p:sp>
        <p:nvSpPr>
          <p:cNvPr id="116" name="TextBox 26"/>
          <p:cNvSpPr/>
          <p:nvPr/>
        </p:nvSpPr>
        <p:spPr>
          <a:xfrm>
            <a:off x="3352680" y="1676520"/>
            <a:ext cx="1143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ahoma"/>
              </a:rPr>
              <a:t>Jackson</a:t>
            </a:r>
            <a:endParaRPr b="0" lang="en-US" sz="1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7" name="TextBox 28"/>
          <p:cNvSpPr/>
          <p:nvPr/>
        </p:nvSpPr>
        <p:spPr>
          <a:xfrm>
            <a:off x="3276720" y="2819520"/>
            <a:ext cx="2743200" cy="103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ccffff"/>
                </a:solidFill>
                <a:latin typeface="Tahoma"/>
                <a:ea typeface="Arial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ahoma"/>
                <a:ea typeface="Arial"/>
              </a:rPr>
              <a:t>Joe Johnston</a:t>
            </a:r>
            <a:endParaRPr b="0" lang="en-US" sz="1600" spc="-1" strike="noStrike">
              <a:solidFill>
                <a:srgbClr val="ffffff"/>
              </a:solidFill>
              <a:latin typeface="Tahoma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pc="-1" strike="noStrike">
                <a:solidFill>
                  <a:srgbClr val="ffffff"/>
                </a:solidFill>
                <a:latin typeface="Tahoma"/>
                <a:ea typeface="Arial"/>
              </a:rPr>
              <a:t>Pierre GT Beauregard</a:t>
            </a:r>
            <a:endParaRPr b="0" lang="en-US" sz="1600" spc="-1" strike="noStrike">
              <a:solidFill>
                <a:srgbClr val="ffffff"/>
              </a:solidFill>
              <a:latin typeface="Tahoma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ccffff"/>
                </a:solidFill>
                <a:latin typeface="Tahoma"/>
                <a:ea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8" name="Text Box 9"/>
          <p:cNvSpPr/>
          <p:nvPr/>
        </p:nvSpPr>
        <p:spPr>
          <a:xfrm>
            <a:off x="5105520" y="1600200"/>
            <a:ext cx="18288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0000"/>
                </a:solidFill>
                <a:latin typeface="Calibri"/>
              </a:rPr>
              <a:t>Harper’s Ferry </a:t>
            </a:r>
            <a:endParaRPr b="0" lang="en-US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January 1861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The South Secedes</a:t>
            </a: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28240" y="2362320"/>
            <a:ext cx="891540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Lincoln, an opponent of slavery, was elected president.  South Carolina perceived a threat.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State convention delegates voted to remove the state from the union of the United States 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South Carolina seceded followed by Georgia, Texas, Florida, Alabama, Mississippi, and Louisiana.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The Battle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456840" y="1294920"/>
            <a:ext cx="8381880" cy="1219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Main battle centered around Henry Hill, occupied by General Thomas Jackson’s Virginia troops.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304920" y="2438280"/>
            <a:ext cx="3657600" cy="373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Jackson defended against the 14</a:t>
            </a:r>
            <a:r>
              <a:rPr b="0" lang="en-US" sz="2800" spc="-1" strike="noStrike" baseline="30000">
                <a:solidFill>
                  <a:srgbClr val="ffffff"/>
                </a:solidFill>
                <a:latin typeface="Tahoma"/>
              </a:rPr>
              <a:t>th</a:t>
            </a: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 Brooklyn’s series of attacks &amp; he gave the 14th their nickname, “Red Legged Devils”  because of their relentless charges. 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22" name="Content Placeholder 6" descr="2nd manassass rail road cut, Henry House, the Stone House 012.JPG"/>
          <p:cNvPicPr/>
          <p:nvPr/>
        </p:nvPicPr>
        <p:blipFill>
          <a:blip r:embed="rId1"/>
          <a:stretch/>
        </p:blipFill>
        <p:spPr>
          <a:xfrm>
            <a:off x="3936960" y="2362320"/>
            <a:ext cx="4978440" cy="3733560"/>
          </a:xfrm>
          <a:prstGeom prst="rect">
            <a:avLst/>
          </a:prstGeom>
          <a:ln w="0">
            <a:noFill/>
          </a:ln>
        </p:spPr>
      </p:pic>
      <p:sp>
        <p:nvSpPr>
          <p:cNvPr id="123" name="TextBox 7"/>
          <p:cNvSpPr/>
          <p:nvPr/>
        </p:nvSpPr>
        <p:spPr>
          <a:xfrm>
            <a:off x="3962520" y="6248520"/>
            <a:ext cx="4876560" cy="2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pc="-1" strike="noStrike">
                <a:solidFill>
                  <a:srgbClr val="ffffff"/>
                </a:solidFill>
                <a:latin typeface="Tahoma"/>
              </a:rPr>
              <a:t>Henry House Hill as it appears today               Photo by  Brother Mark Day</a:t>
            </a:r>
            <a:endParaRPr b="0" lang="en-US" sz="11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0520" y="380520"/>
            <a:ext cx="8534520" cy="2057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0" lang="en-US" sz="3200" spc="-1" strike="noStrike">
                <a:solidFill>
                  <a:srgbClr val="203f61"/>
                </a:solidFill>
                <a:latin typeface="Tahoma"/>
              </a:rPr>
              <a:t>Many civilians that had come to watch the battle were sent fleeing back to Washington DC in a panic; disrupting the Union retreat</a:t>
            </a: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. </a:t>
            </a:r>
            <a:br>
              <a:rPr sz="3200"/>
            </a:br>
            <a:br>
              <a:rPr sz="3200"/>
            </a:br>
            <a:endParaRPr b="0" lang="en-US" sz="3200" spc="-1" strike="noStrike">
              <a:solidFill>
                <a:srgbClr val="e5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July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General McDowell Is Replaced</a:t>
            </a: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304560" y="2514600"/>
            <a:ext cx="5105160" cy="266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ahoma"/>
              </a:rPr>
              <a:t>  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Aware of the army's need for organization and training, Lincoln replaced McDowell with General George B. McClellan.</a:t>
            </a: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28" name="Picture 3" descr="http://www.futura-dtp.dk/SLAG/images/McClellanGeorge.jpg"/>
          <p:cNvPicPr/>
          <p:nvPr/>
        </p:nvPicPr>
        <p:blipFill>
          <a:blip r:embed="rId1"/>
          <a:stretch/>
        </p:blipFill>
        <p:spPr>
          <a:xfrm>
            <a:off x="5715000" y="2054160"/>
            <a:ext cx="2514600" cy="427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July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A Blockade of the South</a:t>
            </a: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28600" y="1752120"/>
            <a:ext cx="8686800" cy="487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The federal Navy established an effective blockade of the Confederate coast.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The South responded by building small, fast ships that could outmaneuver Union vessels.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31" name="Picture 7" descr=""/>
          <p:cNvPicPr/>
          <p:nvPr/>
        </p:nvPicPr>
        <p:blipFill>
          <a:blip r:embed="rId1"/>
          <a:stretch/>
        </p:blipFill>
        <p:spPr>
          <a:xfrm>
            <a:off x="1752480" y="2895480"/>
            <a:ext cx="5486400" cy="218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Port Royal, South Carolina</a:t>
            </a:r>
            <a:r>
              <a:rPr b="1" lang="en-US" sz="4000" spc="-1" strike="noStrike">
                <a:solidFill>
                  <a:srgbClr val="e5ffff"/>
                </a:solidFill>
                <a:latin typeface="Tahoma"/>
              </a:rPr>
              <a:t> </a:t>
            </a: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November 1861</a:t>
            </a:r>
            <a:br>
              <a:rPr sz="3600"/>
            </a:br>
            <a:br>
              <a:rPr sz="4000"/>
            </a:b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Captain Dupont's warships silenced guns in Confederate Forts Walker &amp; Beauregard.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General Thomas W. Sherman's troops  occupy the Sea Islands of South Carolina.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34" name="Picture 11" descr="Port Royal Ferry"/>
          <p:cNvPicPr/>
          <p:nvPr/>
        </p:nvPicPr>
        <p:blipFill>
          <a:blip r:embed="rId1"/>
          <a:stretch/>
        </p:blipFill>
        <p:spPr>
          <a:xfrm>
            <a:off x="914400" y="3657600"/>
            <a:ext cx="7148520" cy="29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7772400" cy="5181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Civil War </a:t>
            </a: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Western Theater </a:t>
            </a:r>
            <a:br>
              <a:rPr sz="4800"/>
            </a:b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Tahoma"/>
              </a:rPr>
              <a:t>1861-63</a:t>
            </a:r>
            <a:endParaRPr b="0" lang="en-US" sz="4800" spc="-1" strike="noStrike">
              <a:solidFill>
                <a:srgbClr val="e5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80880" y="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Tahoma"/>
              </a:rPr>
              <a:t>Union</a:t>
            </a:r>
            <a:r>
              <a:rPr b="1" lang="en-US" sz="4000" spc="-1" strike="noStrike">
                <a:solidFill>
                  <a:srgbClr val="ff0000"/>
                </a:solidFill>
                <a:latin typeface="Tahoma"/>
              </a:rPr>
              <a:t> </a:t>
            </a:r>
            <a:r>
              <a:rPr b="1" lang="en-US" sz="4000" spc="-1" strike="noStrike">
                <a:solidFill>
                  <a:srgbClr val="ffcc00"/>
                </a:solidFill>
                <a:latin typeface="Tahoma"/>
              </a:rPr>
              <a:t>Goals</a:t>
            </a:r>
            <a:endParaRPr b="0" lang="en-US" sz="40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80880" y="1447560"/>
            <a:ext cx="8229600" cy="434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Capture Mississippi River :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1. Divide the South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2. Complete Naval  Blockade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  </a:t>
            </a:r>
            <a:r>
              <a:rPr b="1" lang="en-US" sz="2800" spc="-1" strike="noStrike">
                <a:solidFill>
                  <a:srgbClr val="00ffcc"/>
                </a:solidFill>
                <a:latin typeface="Tahoma"/>
              </a:rPr>
              <a:t>3.  Close Southern Ports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pc="-1" strike="noStrike">
                <a:solidFill>
                  <a:srgbClr val="00ffcc"/>
                </a:solidFill>
                <a:latin typeface="Tahoma"/>
              </a:rPr>
              <a:t>Nicknamed General Scott’s Anaconda Plan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6248520" y="1219320"/>
            <a:ext cx="2503440" cy="419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Object 2"/>
          <p:cNvGraphicFramePr/>
          <p:nvPr/>
        </p:nvGraphicFramePr>
        <p:xfrm>
          <a:off x="0" y="0"/>
          <a:ext cx="9144000" cy="7040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0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7040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1" name="Rectangle 42"/>
          <p:cNvSpPr/>
          <p:nvPr/>
        </p:nvSpPr>
        <p:spPr>
          <a:xfrm>
            <a:off x="4029120" y="26575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0" y="2895480"/>
            <a:ext cx="9144000" cy="182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Both sides finally realized that the </a:t>
            </a:r>
            <a:br>
              <a:rPr sz="3200"/>
            </a:b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war was far from over.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1200"/>
            </a:b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It would last 4 years </a:t>
            </a:r>
            <a:br>
              <a:rPr sz="3200"/>
            </a:b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claiming over 600,000 lives. </a:t>
            </a:r>
            <a:br>
              <a:rPr sz="3200"/>
            </a:br>
            <a:endParaRPr b="0" lang="en-US" sz="3200" spc="-1" strike="noStrike">
              <a:solidFill>
                <a:srgbClr val="e5ffff"/>
              </a:solidFill>
              <a:latin typeface="Tahoma"/>
            </a:endParaRPr>
          </a:p>
        </p:txBody>
      </p:sp>
      <p:pic>
        <p:nvPicPr>
          <p:cNvPr id="143" name="Picture 5" descr=""/>
          <p:cNvPicPr/>
          <p:nvPr/>
        </p:nvPicPr>
        <p:blipFill>
          <a:blip r:embed="rId1"/>
          <a:stretch/>
        </p:blipFill>
        <p:spPr>
          <a:xfrm>
            <a:off x="990720" y="1676520"/>
            <a:ext cx="7188120" cy="365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http://suvcw.org/gif/Suvcoat_blue.jpg"/>
          <p:cNvPicPr/>
          <p:nvPr/>
        </p:nvPicPr>
        <p:blipFill>
          <a:blip r:embed="rId1"/>
          <a:stretch/>
        </p:blipFill>
        <p:spPr>
          <a:xfrm>
            <a:off x="1295280" y="1523880"/>
            <a:ext cx="6810480" cy="53341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93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cc9900"/>
                </a:solidFill>
                <a:latin typeface="Tahoma"/>
              </a:rPr>
              <a:t>Sponsored by the Sons of Union Veterans of the Civil War  </a:t>
            </a:r>
            <a:br>
              <a:rPr sz="3600"/>
            </a:br>
            <a:r>
              <a:rPr b="0" lang="en-US" sz="3600" spc="-1" strike="noStrike">
                <a:solidFill>
                  <a:srgbClr val="cc9900"/>
                </a:solidFill>
                <a:latin typeface="Tahoma"/>
              </a:rPr>
              <a:t>http://www.suvcw.org</a:t>
            </a:r>
            <a:br>
              <a:rPr sz="3600"/>
            </a:b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"/>
          <p:cNvPicPr/>
          <p:nvPr/>
        </p:nvPicPr>
        <p:blipFill>
          <a:blip r:embed="rId1"/>
          <a:stretch/>
        </p:blipFill>
        <p:spPr>
          <a:xfrm>
            <a:off x="4562640" y="3419640"/>
            <a:ext cx="18720" cy="187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7" descr=""/>
          <p:cNvPicPr/>
          <p:nvPr/>
        </p:nvPicPr>
        <p:blipFill>
          <a:blip r:embed="rId2"/>
          <a:stretch/>
        </p:blipFill>
        <p:spPr>
          <a:xfrm>
            <a:off x="4562640" y="3419640"/>
            <a:ext cx="18720" cy="1872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14" descr=""/>
          <p:cNvPicPr/>
          <p:nvPr/>
        </p:nvPicPr>
        <p:blipFill>
          <a:blip r:embed="rId3"/>
          <a:stretch/>
        </p:blipFill>
        <p:spPr>
          <a:xfrm>
            <a:off x="0" y="0"/>
            <a:ext cx="9296280" cy="6858000"/>
          </a:xfrm>
          <a:prstGeom prst="rect">
            <a:avLst/>
          </a:prstGeom>
          <a:ln w="0">
            <a:noFill/>
          </a:ln>
        </p:spPr>
      </p:pic>
      <p:sp>
        <p:nvSpPr>
          <p:cNvPr id="47" name="Text Box 13"/>
          <p:cNvSpPr/>
          <p:nvPr/>
        </p:nvSpPr>
        <p:spPr>
          <a:xfrm>
            <a:off x="5029200" y="5016600"/>
            <a:ext cx="457200" cy="36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Text Box 15"/>
          <p:cNvSpPr/>
          <p:nvPr/>
        </p:nvSpPr>
        <p:spPr>
          <a:xfrm>
            <a:off x="7165080" y="4191120"/>
            <a:ext cx="70668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South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Carolina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 Box 16"/>
          <p:cNvSpPr/>
          <p:nvPr/>
        </p:nvSpPr>
        <p:spPr>
          <a:xfrm>
            <a:off x="6708960" y="4648320"/>
            <a:ext cx="67608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Georgia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 Box 17"/>
          <p:cNvSpPr/>
          <p:nvPr/>
        </p:nvSpPr>
        <p:spPr>
          <a:xfrm>
            <a:off x="6020640" y="4952880"/>
            <a:ext cx="86652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Mississippi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 Box 18"/>
          <p:cNvSpPr/>
          <p:nvPr/>
        </p:nvSpPr>
        <p:spPr>
          <a:xfrm>
            <a:off x="6860160" y="5257800"/>
            <a:ext cx="61812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Florida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 Box 19"/>
          <p:cNvSpPr/>
          <p:nvPr/>
        </p:nvSpPr>
        <p:spPr>
          <a:xfrm>
            <a:off x="5565600" y="4572000"/>
            <a:ext cx="73404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Alabama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 Box 20"/>
          <p:cNvSpPr/>
          <p:nvPr/>
        </p:nvSpPr>
        <p:spPr>
          <a:xfrm>
            <a:off x="5107680" y="5334120"/>
            <a:ext cx="78588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Louisiana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 Box 21"/>
          <p:cNvSpPr/>
          <p:nvPr/>
        </p:nvSpPr>
        <p:spPr>
          <a:xfrm>
            <a:off x="3888360" y="4724280"/>
            <a:ext cx="55116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Texas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February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The South Creates a Government</a:t>
            </a:r>
            <a:r>
              <a:rPr b="0" lang="en-US" sz="40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0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2280" y="1980720"/>
            <a:ext cx="8763120" cy="449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Seven seceding states create Confederate Constitution.  Similar to U S Constitution.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Places greater stress on autonomy of states.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Jefferson Davis named provisional president of the Confederacy until elections are held.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February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The South Seizes Federal Forts</a:t>
            </a: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038480" y="1981080"/>
            <a:ext cx="472464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At Fort Sumter, South Carolina troops repulsed a supply ship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The ship was forced to return to New York, its supplies undelivered</a:t>
            </a: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59" name="Picture 7" descr=""/>
          <p:cNvPicPr/>
          <p:nvPr/>
        </p:nvPicPr>
        <p:blipFill>
          <a:blip r:embed="rId1"/>
          <a:stretch/>
        </p:blipFill>
        <p:spPr>
          <a:xfrm>
            <a:off x="838080" y="1981080"/>
            <a:ext cx="2336760" cy="4105440"/>
          </a:xfrm>
          <a:prstGeom prst="rect">
            <a:avLst/>
          </a:prstGeom>
          <a:ln w="0">
            <a:noFill/>
          </a:ln>
        </p:spPr>
      </p:pic>
      <p:sp>
        <p:nvSpPr>
          <p:cNvPr id="60" name="Text Box 8"/>
          <p:cNvSpPr/>
          <p:nvPr/>
        </p:nvSpPr>
        <p:spPr>
          <a:xfrm>
            <a:off x="762120" y="6127920"/>
            <a:ext cx="25905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ahoma"/>
              </a:rPr>
              <a:t>Jefferson Davis</a:t>
            </a:r>
            <a:endParaRPr b="0" lang="en-US" sz="24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March 4, 1861 </a:t>
            </a:r>
            <a:br>
              <a:rPr sz="3600"/>
            </a:b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Lincoln's Inauguration</a:t>
            </a:r>
            <a:r>
              <a:rPr b="0" lang="en-US" sz="44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80880" y="2057400"/>
            <a:ext cx="556272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Lincoln said he had no plan to end slavery in states where it existed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He would not accept secession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He hoped to resolve the national crisis without warfare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63" name="Picture 8" descr=""/>
          <p:cNvPicPr/>
          <p:nvPr/>
        </p:nvPicPr>
        <p:blipFill>
          <a:blip r:embed="rId1"/>
          <a:stretch/>
        </p:blipFill>
        <p:spPr>
          <a:xfrm>
            <a:off x="6248520" y="1828800"/>
            <a:ext cx="2543040" cy="487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280" y="-360"/>
            <a:ext cx="8763120" cy="106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e5ffff"/>
                </a:solidFill>
                <a:latin typeface="Tahoma"/>
              </a:rPr>
              <a:t>April 12, 1861- Attack on Fort Sumter</a:t>
            </a:r>
            <a:r>
              <a:rPr b="0" lang="en-US" sz="3200" spc="-1" strike="noStrike">
                <a:solidFill>
                  <a:srgbClr val="e5ffff"/>
                </a:solidFill>
                <a:latin typeface="Tahoma"/>
              </a:rPr>
              <a:t> </a:t>
            </a:r>
            <a:endParaRPr b="0" lang="en-US" sz="32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28600" y="4419720"/>
            <a:ext cx="8763120" cy="2209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Lincoln alerted South Carolina of plans to supply Fort Sumter, SC feared a trick.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April 12, Civil War began with shots fired on the fort.  Fort Sumter</a:t>
            </a:r>
            <a:r>
              <a:rPr b="1" lang="en-US" sz="3200" spc="-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en-US" sz="2800" spc="-1" strike="noStrike">
                <a:solidFill>
                  <a:srgbClr val="ffffff"/>
                </a:solidFill>
                <a:latin typeface="Tahoma"/>
              </a:rPr>
              <a:t>eventually surrendered.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66" name="Picture 8" descr=""/>
          <p:cNvPicPr/>
          <p:nvPr/>
        </p:nvPicPr>
        <p:blipFill>
          <a:blip r:embed="rId1"/>
          <a:stretch/>
        </p:blipFill>
        <p:spPr>
          <a:xfrm>
            <a:off x="1295280" y="1066680"/>
            <a:ext cx="6269040" cy="335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240">
            <a:solidFill>
              <a:srgbClr val="000000"/>
            </a:solidFill>
            <a:miter/>
          </a:ln>
        </p:spPr>
      </p:pic>
      <p:sp>
        <p:nvSpPr>
          <p:cNvPr id="68" name="Rectangle 5"/>
          <p:cNvSpPr/>
          <p:nvPr/>
        </p:nvSpPr>
        <p:spPr>
          <a:xfrm>
            <a:off x="0" y="5791320"/>
            <a:ext cx="9144000" cy="1066680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100000">
                <a:srgbClr val="004747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e5ffff"/>
                </a:solidFill>
                <a:latin typeface="Tahoma"/>
              </a:rPr>
              <a:t>Four More States Join Confederacy; Tennessee, Arkansas, Virginia &amp; North Carolina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Rectangle 8"/>
          <p:cNvSpPr/>
          <p:nvPr/>
        </p:nvSpPr>
        <p:spPr>
          <a:xfrm>
            <a:off x="5638680" y="152280"/>
            <a:ext cx="327672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e5ffff"/>
                </a:solidFill>
                <a:latin typeface="Tahoma"/>
              </a:rPr>
              <a:t>April 1861</a:t>
            </a:r>
            <a:endParaRPr b="0" lang="en-US" sz="36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Text Box 9"/>
          <p:cNvSpPr/>
          <p:nvPr/>
        </p:nvSpPr>
        <p:spPr>
          <a:xfrm>
            <a:off x="7165080" y="3378240"/>
            <a:ext cx="67140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Virginia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Text Box 12"/>
          <p:cNvSpPr/>
          <p:nvPr/>
        </p:nvSpPr>
        <p:spPr>
          <a:xfrm>
            <a:off x="7162920" y="3809880"/>
            <a:ext cx="85392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North Carolina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Text Box 13"/>
          <p:cNvSpPr/>
          <p:nvPr/>
        </p:nvSpPr>
        <p:spPr>
          <a:xfrm>
            <a:off x="5791320" y="4038480"/>
            <a:ext cx="91440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Tennessee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Text Box 14"/>
          <p:cNvSpPr/>
          <p:nvPr/>
        </p:nvSpPr>
        <p:spPr>
          <a:xfrm>
            <a:off x="4878720" y="4267080"/>
            <a:ext cx="76284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pc="-1" strike="noStrike">
                <a:solidFill>
                  <a:srgbClr val="000000"/>
                </a:solidFill>
                <a:latin typeface="Tahoma"/>
              </a:rPr>
              <a:t>Arkansas</a:t>
            </a:r>
            <a:endParaRPr b="0" lang="en-US" sz="1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Line 19"/>
          <p:cNvSpPr/>
          <p:nvPr/>
        </p:nvSpPr>
        <p:spPr>
          <a:xfrm flipH="1">
            <a:off x="6857640" y="3809880"/>
            <a:ext cx="609480" cy="76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0880" y="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e5ffff"/>
                </a:solidFill>
                <a:latin typeface="Tahoma"/>
              </a:rPr>
              <a:t>Capture of Gosport Naval Yard</a:t>
            </a:r>
            <a:endParaRPr b="0" lang="en-US" sz="3600" spc="-1" strike="noStrike">
              <a:solidFill>
                <a:srgbClr val="e5ffff"/>
              </a:solidFill>
              <a:latin typeface="Tahoma"/>
            </a:endParaRPr>
          </a:p>
        </p:txBody>
      </p:sp>
      <p:pic>
        <p:nvPicPr>
          <p:cNvPr id="76" name="Content Placeholder 4" descr="Gosport Navy Yard.jpg"/>
          <p:cNvPicPr/>
          <p:nvPr/>
        </p:nvPicPr>
        <p:blipFill>
          <a:blip r:embed="rId1"/>
          <a:stretch/>
        </p:blipFill>
        <p:spPr>
          <a:xfrm>
            <a:off x="1143000" y="1143000"/>
            <a:ext cx="6248520" cy="316872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 txBox="1"/>
          <p:nvPr/>
        </p:nvSpPr>
        <p:spPr>
          <a:xfrm>
            <a:off x="457200" y="4343040"/>
            <a:ext cx="8305920" cy="251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18</a:t>
            </a:r>
            <a:r>
              <a:rPr b="0" lang="en-US" sz="2800" spc="-1" strike="noStrike" baseline="30000">
                <a:solidFill>
                  <a:srgbClr val="ffffff"/>
                </a:solidFill>
                <a:latin typeface="Tahoma"/>
              </a:rPr>
              <a:t> </a:t>
            </a: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April, Virginia Militia appear ready to take Gosport Naval Yard, Portsmouth, Virginia.  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ahoma"/>
              </a:rPr>
              <a:t>USS Merrimack, one of the Union Navy’s most powerful vessels, was in dry dock under repair.</a:t>
            </a:r>
            <a:endParaRPr b="0" lang="en-US" sz="28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2011-02-28T08:45:09Z</dcterms:created>
  <dc:creator>WCS</dc:creator>
  <dc:description/>
  <dc:language>en-US</dc:language>
  <cp:lastModifiedBy>ken</cp:lastModifiedBy>
  <dcterms:modified xsi:type="dcterms:W3CDTF">2011-09-29T21:34:06Z</dcterms:modified>
  <cp:revision>60</cp:revision>
  <dc:subject/>
  <dc:title>Slide 1</dc:title>
</cp:coreProperties>
</file>